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9"/>
  </p:notesMasterIdLst>
  <p:sldIdLst>
    <p:sldId id="256" r:id="rId2"/>
    <p:sldId id="266" r:id="rId3"/>
    <p:sldId id="270" r:id="rId4"/>
    <p:sldId id="265" r:id="rId5"/>
    <p:sldId id="272" r:id="rId6"/>
    <p:sldId id="271" r:id="rId7"/>
    <p:sldId id="267" r:id="rId8"/>
    <p:sldId id="259" r:id="rId9"/>
    <p:sldId id="260" r:id="rId10"/>
    <p:sldId id="261" r:id="rId11"/>
    <p:sldId id="262" r:id="rId12"/>
    <p:sldId id="263" r:id="rId13"/>
    <p:sldId id="264" r:id="rId14"/>
    <p:sldId id="257" r:id="rId15"/>
    <p:sldId id="258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F6DA83-E616-4B32-96BB-E08D083275ED}" v="2" dt="2023-05-18T08:43:04.8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Elliot" userId="99f270bc-d724-46af-bdef-078cde2b4e9b" providerId="ADAL" clId="{EDD2A0A1-E523-4C1C-B006-5D0B28D952D8}"/>
    <pc:docChg chg="custSel modSld">
      <pc:chgData name="Mark Elliot" userId="99f270bc-d724-46af-bdef-078cde2b4e9b" providerId="ADAL" clId="{EDD2A0A1-E523-4C1C-B006-5D0B28D952D8}" dt="2023-03-06T13:37:07.166" v="3" actId="20577"/>
      <pc:docMkLst>
        <pc:docMk/>
      </pc:docMkLst>
      <pc:sldChg chg="addSp delSp modSp mod delAnim">
        <pc:chgData name="Mark Elliot" userId="99f270bc-d724-46af-bdef-078cde2b4e9b" providerId="ADAL" clId="{EDD2A0A1-E523-4C1C-B006-5D0B28D952D8}" dt="2023-02-26T16:22:15.636" v="2" actId="478"/>
        <pc:sldMkLst>
          <pc:docMk/>
          <pc:sldMk cId="2826215792" sldId="256"/>
        </pc:sldMkLst>
        <pc:picChg chg="add del mod">
          <ac:chgData name="Mark Elliot" userId="99f270bc-d724-46af-bdef-078cde2b4e9b" providerId="ADAL" clId="{EDD2A0A1-E523-4C1C-B006-5D0B28D952D8}" dt="2023-02-26T16:22:15.636" v="2" actId="478"/>
          <ac:picMkLst>
            <pc:docMk/>
            <pc:sldMk cId="2826215792" sldId="256"/>
            <ac:picMk id="6" creationId="{7E265A04-CC79-092F-0E55-2F14826828D5}"/>
          </ac:picMkLst>
        </pc:picChg>
      </pc:sldChg>
      <pc:sldChg chg="modSp mod">
        <pc:chgData name="Mark Elliot" userId="99f270bc-d724-46af-bdef-078cde2b4e9b" providerId="ADAL" clId="{EDD2A0A1-E523-4C1C-B006-5D0B28D952D8}" dt="2023-03-06T13:37:07.166" v="3" actId="20577"/>
        <pc:sldMkLst>
          <pc:docMk/>
          <pc:sldMk cId="3630461" sldId="270"/>
        </pc:sldMkLst>
        <pc:spChg chg="mod">
          <ac:chgData name="Mark Elliot" userId="99f270bc-d724-46af-bdef-078cde2b4e9b" providerId="ADAL" clId="{EDD2A0A1-E523-4C1C-B006-5D0B28D952D8}" dt="2023-03-06T13:37:07.166" v="3" actId="20577"/>
          <ac:spMkLst>
            <pc:docMk/>
            <pc:sldMk cId="3630461" sldId="270"/>
            <ac:spMk id="3" creationId="{A769B2A4-91B2-BBBF-D8B5-40AA47B20DB1}"/>
          </ac:spMkLst>
        </pc:spChg>
      </pc:sldChg>
    </pc:docChg>
  </pc:docChgLst>
  <pc:docChgLst>
    <pc:chgData name="Mark Elliot" userId="99f270bc-d724-46af-bdef-078cde2b4e9b" providerId="ADAL" clId="{99F6DA83-E616-4B32-96BB-E08D083275ED}"/>
    <pc:docChg chg="modSld">
      <pc:chgData name="Mark Elliot" userId="99f270bc-d724-46af-bdef-078cde2b4e9b" providerId="ADAL" clId="{99F6DA83-E616-4B32-96BB-E08D083275ED}" dt="2023-05-18T08:43:04.855" v="2"/>
      <pc:docMkLst>
        <pc:docMk/>
      </pc:docMkLst>
      <pc:sldChg chg="addSp delSp modSp mod modTransition">
        <pc:chgData name="Mark Elliot" userId="99f270bc-d724-46af-bdef-078cde2b4e9b" providerId="ADAL" clId="{99F6DA83-E616-4B32-96BB-E08D083275ED}" dt="2023-05-18T08:43:04.855" v="2"/>
        <pc:sldMkLst>
          <pc:docMk/>
          <pc:sldMk cId="2826215792" sldId="256"/>
        </pc:sldMkLst>
        <pc:picChg chg="add del mod">
          <ac:chgData name="Mark Elliot" userId="99f270bc-d724-46af-bdef-078cde2b4e9b" providerId="ADAL" clId="{99F6DA83-E616-4B32-96BB-E08D083275ED}" dt="2023-05-18T08:43:04.855" v="2"/>
          <ac:picMkLst>
            <pc:docMk/>
            <pc:sldMk cId="2826215792" sldId="256"/>
            <ac:picMk id="8" creationId="{BC67DE8B-0813-DF97-8DE9-752F88F51ECD}"/>
          </ac:picMkLst>
        </pc:picChg>
        <pc:picChg chg="add mod">
          <ac:chgData name="Mark Elliot" userId="99f270bc-d724-46af-bdef-078cde2b4e9b" providerId="ADAL" clId="{99F6DA83-E616-4B32-96BB-E08D083275ED}" dt="2023-05-18T08:43:04.855" v="2"/>
          <ac:picMkLst>
            <pc:docMk/>
            <pc:sldMk cId="2826215792" sldId="256"/>
            <ac:picMk id="9" creationId="{82CA8DE4-C527-9080-BE1A-D83D7AC6F273}"/>
          </ac:picMkLst>
        </pc:picChg>
      </pc:sldChg>
      <pc:sldChg chg="addSp modSp modTransition">
        <pc:chgData name="Mark Elliot" userId="99f270bc-d724-46af-bdef-078cde2b4e9b" providerId="ADAL" clId="{99F6DA83-E616-4B32-96BB-E08D083275ED}" dt="2023-05-18T08:43:04.855" v="2"/>
        <pc:sldMkLst>
          <pc:docMk/>
          <pc:sldMk cId="121593492" sldId="257"/>
        </pc:sldMkLst>
        <pc:picChg chg="add mod">
          <ac:chgData name="Mark Elliot" userId="99f270bc-d724-46af-bdef-078cde2b4e9b" providerId="ADAL" clId="{99F6DA83-E616-4B32-96BB-E08D083275ED}" dt="2023-05-18T08:43:04.855" v="2"/>
          <ac:picMkLst>
            <pc:docMk/>
            <pc:sldMk cId="121593492" sldId="257"/>
            <ac:picMk id="5" creationId="{F8FFF4B9-A3C4-4766-2D4C-53096C26D78C}"/>
          </ac:picMkLst>
        </pc:picChg>
      </pc:sldChg>
      <pc:sldChg chg="addSp modSp modTransition">
        <pc:chgData name="Mark Elliot" userId="99f270bc-d724-46af-bdef-078cde2b4e9b" providerId="ADAL" clId="{99F6DA83-E616-4B32-96BB-E08D083275ED}" dt="2023-05-18T08:43:04.855" v="2"/>
        <pc:sldMkLst>
          <pc:docMk/>
          <pc:sldMk cId="2054792035" sldId="258"/>
        </pc:sldMkLst>
        <pc:picChg chg="add mod">
          <ac:chgData name="Mark Elliot" userId="99f270bc-d724-46af-bdef-078cde2b4e9b" providerId="ADAL" clId="{99F6DA83-E616-4B32-96BB-E08D083275ED}" dt="2023-05-18T08:43:04.855" v="2"/>
          <ac:picMkLst>
            <pc:docMk/>
            <pc:sldMk cId="2054792035" sldId="258"/>
            <ac:picMk id="5" creationId="{0CA965C1-FEE1-05A9-207B-E044730F3396}"/>
          </ac:picMkLst>
        </pc:picChg>
      </pc:sldChg>
      <pc:sldChg chg="addSp modSp modTransition">
        <pc:chgData name="Mark Elliot" userId="99f270bc-d724-46af-bdef-078cde2b4e9b" providerId="ADAL" clId="{99F6DA83-E616-4B32-96BB-E08D083275ED}" dt="2023-05-18T08:43:04.855" v="2"/>
        <pc:sldMkLst>
          <pc:docMk/>
          <pc:sldMk cId="2093324983" sldId="259"/>
        </pc:sldMkLst>
        <pc:picChg chg="add mod">
          <ac:chgData name="Mark Elliot" userId="99f270bc-d724-46af-bdef-078cde2b4e9b" providerId="ADAL" clId="{99F6DA83-E616-4B32-96BB-E08D083275ED}" dt="2023-05-18T08:43:04.855" v="2"/>
          <ac:picMkLst>
            <pc:docMk/>
            <pc:sldMk cId="2093324983" sldId="259"/>
            <ac:picMk id="4" creationId="{D95A6010-9CD9-6C9B-4E8D-8A14BC8B52A2}"/>
          </ac:picMkLst>
        </pc:picChg>
      </pc:sldChg>
      <pc:sldChg chg="addSp modSp modTransition">
        <pc:chgData name="Mark Elliot" userId="99f270bc-d724-46af-bdef-078cde2b4e9b" providerId="ADAL" clId="{99F6DA83-E616-4B32-96BB-E08D083275ED}" dt="2023-05-18T08:43:04.855" v="2"/>
        <pc:sldMkLst>
          <pc:docMk/>
          <pc:sldMk cId="1151937847" sldId="260"/>
        </pc:sldMkLst>
        <pc:picChg chg="add mod">
          <ac:chgData name="Mark Elliot" userId="99f270bc-d724-46af-bdef-078cde2b4e9b" providerId="ADAL" clId="{99F6DA83-E616-4B32-96BB-E08D083275ED}" dt="2023-05-18T08:43:04.855" v="2"/>
          <ac:picMkLst>
            <pc:docMk/>
            <pc:sldMk cId="1151937847" sldId="260"/>
            <ac:picMk id="4" creationId="{E394A31B-8281-DC7E-DF02-8B2CE537F1EE}"/>
          </ac:picMkLst>
        </pc:picChg>
      </pc:sldChg>
      <pc:sldChg chg="addSp modSp modTransition">
        <pc:chgData name="Mark Elliot" userId="99f270bc-d724-46af-bdef-078cde2b4e9b" providerId="ADAL" clId="{99F6DA83-E616-4B32-96BB-E08D083275ED}" dt="2023-05-18T08:43:04.855" v="2"/>
        <pc:sldMkLst>
          <pc:docMk/>
          <pc:sldMk cId="131425205" sldId="261"/>
        </pc:sldMkLst>
        <pc:picChg chg="add mod">
          <ac:chgData name="Mark Elliot" userId="99f270bc-d724-46af-bdef-078cde2b4e9b" providerId="ADAL" clId="{99F6DA83-E616-4B32-96BB-E08D083275ED}" dt="2023-05-18T08:43:04.855" v="2"/>
          <ac:picMkLst>
            <pc:docMk/>
            <pc:sldMk cId="131425205" sldId="261"/>
            <ac:picMk id="4" creationId="{688ED96B-7448-71F5-207B-68283DD65410}"/>
          </ac:picMkLst>
        </pc:picChg>
      </pc:sldChg>
      <pc:sldChg chg="addSp modSp modTransition">
        <pc:chgData name="Mark Elliot" userId="99f270bc-d724-46af-bdef-078cde2b4e9b" providerId="ADAL" clId="{99F6DA83-E616-4B32-96BB-E08D083275ED}" dt="2023-05-18T08:43:04.855" v="2"/>
        <pc:sldMkLst>
          <pc:docMk/>
          <pc:sldMk cId="38453904" sldId="262"/>
        </pc:sldMkLst>
        <pc:picChg chg="add mod">
          <ac:chgData name="Mark Elliot" userId="99f270bc-d724-46af-bdef-078cde2b4e9b" providerId="ADAL" clId="{99F6DA83-E616-4B32-96BB-E08D083275ED}" dt="2023-05-18T08:43:04.855" v="2"/>
          <ac:picMkLst>
            <pc:docMk/>
            <pc:sldMk cId="38453904" sldId="262"/>
            <ac:picMk id="4" creationId="{14B8BBAE-6999-08DD-0A8C-8011E2BE5B45}"/>
          </ac:picMkLst>
        </pc:picChg>
      </pc:sldChg>
      <pc:sldChg chg="addSp modSp modTransition">
        <pc:chgData name="Mark Elliot" userId="99f270bc-d724-46af-bdef-078cde2b4e9b" providerId="ADAL" clId="{99F6DA83-E616-4B32-96BB-E08D083275ED}" dt="2023-05-18T08:43:04.855" v="2"/>
        <pc:sldMkLst>
          <pc:docMk/>
          <pc:sldMk cId="2443596199" sldId="263"/>
        </pc:sldMkLst>
        <pc:picChg chg="add mod">
          <ac:chgData name="Mark Elliot" userId="99f270bc-d724-46af-bdef-078cde2b4e9b" providerId="ADAL" clId="{99F6DA83-E616-4B32-96BB-E08D083275ED}" dt="2023-05-18T08:43:04.855" v="2"/>
          <ac:picMkLst>
            <pc:docMk/>
            <pc:sldMk cId="2443596199" sldId="263"/>
            <ac:picMk id="4" creationId="{6C244A08-4256-17E8-E987-86767845E44F}"/>
          </ac:picMkLst>
        </pc:picChg>
      </pc:sldChg>
      <pc:sldChg chg="addSp modSp modTransition">
        <pc:chgData name="Mark Elliot" userId="99f270bc-d724-46af-bdef-078cde2b4e9b" providerId="ADAL" clId="{99F6DA83-E616-4B32-96BB-E08D083275ED}" dt="2023-05-18T08:43:04.855" v="2"/>
        <pc:sldMkLst>
          <pc:docMk/>
          <pc:sldMk cId="1626997559" sldId="264"/>
        </pc:sldMkLst>
        <pc:picChg chg="add mod">
          <ac:chgData name="Mark Elliot" userId="99f270bc-d724-46af-bdef-078cde2b4e9b" providerId="ADAL" clId="{99F6DA83-E616-4B32-96BB-E08D083275ED}" dt="2023-05-18T08:43:04.855" v="2"/>
          <ac:picMkLst>
            <pc:docMk/>
            <pc:sldMk cId="1626997559" sldId="264"/>
            <ac:picMk id="4" creationId="{054F16A4-24B3-3272-D4CC-2D630D3B573F}"/>
          </ac:picMkLst>
        </pc:picChg>
      </pc:sldChg>
      <pc:sldChg chg="addSp modSp modTransition">
        <pc:chgData name="Mark Elliot" userId="99f270bc-d724-46af-bdef-078cde2b4e9b" providerId="ADAL" clId="{99F6DA83-E616-4B32-96BB-E08D083275ED}" dt="2023-05-18T08:43:04.855" v="2"/>
        <pc:sldMkLst>
          <pc:docMk/>
          <pc:sldMk cId="1006008855" sldId="265"/>
        </pc:sldMkLst>
        <pc:picChg chg="add mod">
          <ac:chgData name="Mark Elliot" userId="99f270bc-d724-46af-bdef-078cde2b4e9b" providerId="ADAL" clId="{99F6DA83-E616-4B32-96BB-E08D083275ED}" dt="2023-05-18T08:43:04.855" v="2"/>
          <ac:picMkLst>
            <pc:docMk/>
            <pc:sldMk cId="1006008855" sldId="265"/>
            <ac:picMk id="5" creationId="{15E827FA-AE27-F447-8C2C-41AA7120D57F}"/>
          </ac:picMkLst>
        </pc:picChg>
      </pc:sldChg>
      <pc:sldChg chg="addSp modSp modTransition">
        <pc:chgData name="Mark Elliot" userId="99f270bc-d724-46af-bdef-078cde2b4e9b" providerId="ADAL" clId="{99F6DA83-E616-4B32-96BB-E08D083275ED}" dt="2023-05-18T08:43:04.855" v="2"/>
        <pc:sldMkLst>
          <pc:docMk/>
          <pc:sldMk cId="3069350402" sldId="266"/>
        </pc:sldMkLst>
        <pc:picChg chg="add mod">
          <ac:chgData name="Mark Elliot" userId="99f270bc-d724-46af-bdef-078cde2b4e9b" providerId="ADAL" clId="{99F6DA83-E616-4B32-96BB-E08D083275ED}" dt="2023-05-18T08:43:04.855" v="2"/>
          <ac:picMkLst>
            <pc:docMk/>
            <pc:sldMk cId="3069350402" sldId="266"/>
            <ac:picMk id="9" creationId="{81D56EC9-1DEC-FA0A-FC0B-2398E269C070}"/>
          </ac:picMkLst>
        </pc:picChg>
      </pc:sldChg>
      <pc:sldChg chg="addSp modSp modTransition">
        <pc:chgData name="Mark Elliot" userId="99f270bc-d724-46af-bdef-078cde2b4e9b" providerId="ADAL" clId="{99F6DA83-E616-4B32-96BB-E08D083275ED}" dt="2023-05-18T08:43:04.855" v="2"/>
        <pc:sldMkLst>
          <pc:docMk/>
          <pc:sldMk cId="966385479" sldId="267"/>
        </pc:sldMkLst>
        <pc:picChg chg="add mod">
          <ac:chgData name="Mark Elliot" userId="99f270bc-d724-46af-bdef-078cde2b4e9b" providerId="ADAL" clId="{99F6DA83-E616-4B32-96BB-E08D083275ED}" dt="2023-05-18T08:43:04.855" v="2"/>
          <ac:picMkLst>
            <pc:docMk/>
            <pc:sldMk cId="966385479" sldId="267"/>
            <ac:picMk id="3" creationId="{FF3DC367-3AF1-38A6-2C3F-FA462F24A48B}"/>
          </ac:picMkLst>
        </pc:picChg>
      </pc:sldChg>
      <pc:sldChg chg="addSp modSp modTransition">
        <pc:chgData name="Mark Elliot" userId="99f270bc-d724-46af-bdef-078cde2b4e9b" providerId="ADAL" clId="{99F6DA83-E616-4B32-96BB-E08D083275ED}" dt="2023-05-18T08:43:04.855" v="2"/>
        <pc:sldMkLst>
          <pc:docMk/>
          <pc:sldMk cId="1793962999" sldId="268"/>
        </pc:sldMkLst>
        <pc:picChg chg="add mod">
          <ac:chgData name="Mark Elliot" userId="99f270bc-d724-46af-bdef-078cde2b4e9b" providerId="ADAL" clId="{99F6DA83-E616-4B32-96BB-E08D083275ED}" dt="2023-05-18T08:43:04.855" v="2"/>
          <ac:picMkLst>
            <pc:docMk/>
            <pc:sldMk cId="1793962999" sldId="268"/>
            <ac:picMk id="5" creationId="{B1BEB789-0241-F6C8-556F-EA850CCC2EAF}"/>
          </ac:picMkLst>
        </pc:picChg>
      </pc:sldChg>
      <pc:sldChg chg="addSp modSp modTransition">
        <pc:chgData name="Mark Elliot" userId="99f270bc-d724-46af-bdef-078cde2b4e9b" providerId="ADAL" clId="{99F6DA83-E616-4B32-96BB-E08D083275ED}" dt="2023-05-18T08:43:04.855" v="2"/>
        <pc:sldMkLst>
          <pc:docMk/>
          <pc:sldMk cId="2709718618" sldId="269"/>
        </pc:sldMkLst>
        <pc:picChg chg="add mod">
          <ac:chgData name="Mark Elliot" userId="99f270bc-d724-46af-bdef-078cde2b4e9b" providerId="ADAL" clId="{99F6DA83-E616-4B32-96BB-E08D083275ED}" dt="2023-05-18T08:43:04.855" v="2"/>
          <ac:picMkLst>
            <pc:docMk/>
            <pc:sldMk cId="2709718618" sldId="269"/>
            <ac:picMk id="5" creationId="{76390C33-2950-78EA-E9A5-FBBEA1F7A0AF}"/>
          </ac:picMkLst>
        </pc:picChg>
      </pc:sldChg>
      <pc:sldChg chg="addSp modSp modTransition">
        <pc:chgData name="Mark Elliot" userId="99f270bc-d724-46af-bdef-078cde2b4e9b" providerId="ADAL" clId="{99F6DA83-E616-4B32-96BB-E08D083275ED}" dt="2023-05-18T08:43:04.855" v="2"/>
        <pc:sldMkLst>
          <pc:docMk/>
          <pc:sldMk cId="3630461" sldId="270"/>
        </pc:sldMkLst>
        <pc:picChg chg="add mod">
          <ac:chgData name="Mark Elliot" userId="99f270bc-d724-46af-bdef-078cde2b4e9b" providerId="ADAL" clId="{99F6DA83-E616-4B32-96BB-E08D083275ED}" dt="2023-05-18T08:43:04.855" v="2"/>
          <ac:picMkLst>
            <pc:docMk/>
            <pc:sldMk cId="3630461" sldId="270"/>
            <ac:picMk id="5" creationId="{F32150ED-EBA9-81C2-2D5B-FDC884C0D202}"/>
          </ac:picMkLst>
        </pc:picChg>
      </pc:sldChg>
      <pc:sldChg chg="addSp modSp modTransition">
        <pc:chgData name="Mark Elliot" userId="99f270bc-d724-46af-bdef-078cde2b4e9b" providerId="ADAL" clId="{99F6DA83-E616-4B32-96BB-E08D083275ED}" dt="2023-05-18T08:43:04.855" v="2"/>
        <pc:sldMkLst>
          <pc:docMk/>
          <pc:sldMk cId="463165058" sldId="271"/>
        </pc:sldMkLst>
        <pc:picChg chg="add mod">
          <ac:chgData name="Mark Elliot" userId="99f270bc-d724-46af-bdef-078cde2b4e9b" providerId="ADAL" clId="{99F6DA83-E616-4B32-96BB-E08D083275ED}" dt="2023-05-18T08:43:04.855" v="2"/>
          <ac:picMkLst>
            <pc:docMk/>
            <pc:sldMk cId="463165058" sldId="271"/>
            <ac:picMk id="5" creationId="{4235DFD2-4950-211A-F022-6F59F27BA89D}"/>
          </ac:picMkLst>
        </pc:picChg>
      </pc:sldChg>
      <pc:sldChg chg="addSp modSp modTransition">
        <pc:chgData name="Mark Elliot" userId="99f270bc-d724-46af-bdef-078cde2b4e9b" providerId="ADAL" clId="{99F6DA83-E616-4B32-96BB-E08D083275ED}" dt="2023-05-18T08:43:04.855" v="2"/>
        <pc:sldMkLst>
          <pc:docMk/>
          <pc:sldMk cId="3482230592" sldId="272"/>
        </pc:sldMkLst>
        <pc:picChg chg="add mod">
          <ac:chgData name="Mark Elliot" userId="99f270bc-d724-46af-bdef-078cde2b4e9b" providerId="ADAL" clId="{99F6DA83-E616-4B32-96BB-E08D083275ED}" dt="2023-05-18T08:43:04.855" v="2"/>
          <ac:picMkLst>
            <pc:docMk/>
            <pc:sldMk cId="3482230592" sldId="272"/>
            <ac:picMk id="5" creationId="{EF946585-96BD-B64D-CC23-F20683AA9A0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8784F-AC1F-4750-92BE-15C4187D5167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B363A-5222-4719-B9B4-A56B4E7C4F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792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7B363A-5222-4719-B9B4-A56B4E7C4FD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214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592E-24B5-4E1C-BFC2-B7F49A20EF24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5B178-BF2E-48C4-B6F8-264A62D086EB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139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592E-24B5-4E1C-BFC2-B7F49A20EF24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5B178-BF2E-48C4-B6F8-264A62D086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459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592E-24B5-4E1C-BFC2-B7F49A20EF24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5B178-BF2E-48C4-B6F8-264A62D086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478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592E-24B5-4E1C-BFC2-B7F49A20EF24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5B178-BF2E-48C4-B6F8-264A62D086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498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592E-24B5-4E1C-BFC2-B7F49A20EF24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5B178-BF2E-48C4-B6F8-264A62D086EB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516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592E-24B5-4E1C-BFC2-B7F49A20EF24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5B178-BF2E-48C4-B6F8-264A62D086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212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592E-24B5-4E1C-BFC2-B7F49A20EF24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5B178-BF2E-48C4-B6F8-264A62D086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220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592E-24B5-4E1C-BFC2-B7F49A20EF24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5B178-BF2E-48C4-B6F8-264A62D086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352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592E-24B5-4E1C-BFC2-B7F49A20EF24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5B178-BF2E-48C4-B6F8-264A62D086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458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9A9592E-24B5-4E1C-BFC2-B7F49A20EF24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C5B178-BF2E-48C4-B6F8-264A62D086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152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9592E-24B5-4E1C-BFC2-B7F49A20EF24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5B178-BF2E-48C4-B6F8-264A62D086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762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9A9592E-24B5-4E1C-BFC2-B7F49A20EF24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1C5B178-BF2E-48C4-B6F8-264A62D086EB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43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B27101-57D7-2846-191A-AF71B5CE4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0928" y="965200"/>
            <a:ext cx="5999002" cy="4927600"/>
          </a:xfrm>
        </p:spPr>
        <p:txBody>
          <a:bodyPr anchor="ctr">
            <a:normAutofit/>
          </a:bodyPr>
          <a:lstStyle/>
          <a:p>
            <a:r>
              <a:rPr lang="en-GB" sz="5000" dirty="0">
                <a:solidFill>
                  <a:schemeClr val="tx2"/>
                </a:solidFill>
              </a:rPr>
              <a:t>An analysis of changes in well-being during</a:t>
            </a:r>
            <a:br>
              <a:rPr lang="en-GB" sz="5000" dirty="0">
                <a:solidFill>
                  <a:schemeClr val="tx2"/>
                </a:solidFill>
              </a:rPr>
            </a:br>
            <a:r>
              <a:rPr lang="en-GB" sz="5000" dirty="0">
                <a:solidFill>
                  <a:schemeClr val="tx2"/>
                </a:solidFill>
              </a:rPr>
              <a:t>the COVID-19 pandemic in the UK using understanding society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EF5601-A8BC-411D-AA64-3E79320BA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45A3EC-BD8B-5FA5-DAE4-58C4ED40E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4648742" cy="6857999"/>
          </a:xfrm>
          <a:solidFill>
            <a:schemeClr val="bg2">
              <a:lumMod val="5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GB" sz="2800" dirty="0">
                <a:solidFill>
                  <a:srgbClr val="FFFFFF"/>
                </a:solidFill>
              </a:rPr>
              <a:t>Jennifer Murphy </a:t>
            </a:r>
            <a:br>
              <a:rPr lang="en-GB" sz="2800" dirty="0">
                <a:solidFill>
                  <a:srgbClr val="FFFFFF"/>
                </a:solidFill>
              </a:rPr>
            </a:br>
            <a:r>
              <a:rPr lang="en-GB" sz="2800" dirty="0">
                <a:solidFill>
                  <a:srgbClr val="FFFFFF"/>
                </a:solidFill>
              </a:rPr>
              <a:t>and </a:t>
            </a:r>
            <a:br>
              <a:rPr lang="en-GB" sz="2800" dirty="0">
                <a:solidFill>
                  <a:srgbClr val="FFFFFF"/>
                </a:solidFill>
              </a:rPr>
            </a:br>
            <a:r>
              <a:rPr lang="en-GB" sz="2800" dirty="0">
                <a:solidFill>
                  <a:srgbClr val="FFFFFF"/>
                </a:solidFill>
              </a:rPr>
              <a:t>Mark Elliot</a:t>
            </a:r>
          </a:p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209156-242F-4B26-8D07-CEB2B68A9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3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2621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68"/>
    </mc:Choice>
    <mc:Fallback xmlns="">
      <p:transition spd="slow" advTm="2396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1BD1F477-8D91-CB90-2E67-665DAAD17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137" r="-1" b="2890"/>
          <a:stretch/>
        </p:blipFill>
        <p:spPr>
          <a:xfrm>
            <a:off x="635457" y="640080"/>
            <a:ext cx="10916463" cy="360273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701CA6A-50D6-E6AE-7835-1BB40F9A41A4}"/>
              </a:ext>
            </a:extLst>
          </p:cNvPr>
          <p:cNvSpPr txBox="1">
            <a:spLocks/>
          </p:cNvSpPr>
          <p:nvPr/>
        </p:nvSpPr>
        <p:spPr>
          <a:xfrm>
            <a:off x="717126" y="4873502"/>
            <a:ext cx="10909073" cy="10576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>Predicting the decline in wellbeing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42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758"/>
    </mc:Choice>
    <mc:Fallback xmlns="">
      <p:transition spd="slow" advTm="8075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82BF0-BD34-4E18-5CCE-7CAA95753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457" y="4965865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>Predicting the recovery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B6F5AE-4E98-A828-43C7-DA3CB3F7D6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958" r="-1" b="-1"/>
          <a:stretch/>
        </p:blipFill>
        <p:spPr>
          <a:xfrm>
            <a:off x="635457" y="640080"/>
            <a:ext cx="10916463" cy="360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67"/>
    </mc:Choice>
    <mc:Fallback xmlns="">
      <p:transition spd="slow" advTm="18467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F5BC15-3C3C-51DB-F203-30E87BBD8F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68"/>
          <a:stretch/>
        </p:blipFill>
        <p:spPr>
          <a:xfrm>
            <a:off x="635457" y="640080"/>
            <a:ext cx="10277595" cy="360273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9D1ACD8-2F47-7C35-D391-C570DBE45AB5}"/>
              </a:ext>
            </a:extLst>
          </p:cNvPr>
          <p:cNvSpPr txBox="1">
            <a:spLocks/>
          </p:cNvSpPr>
          <p:nvPr/>
        </p:nvSpPr>
        <p:spPr>
          <a:xfrm>
            <a:off x="635457" y="4965865"/>
            <a:ext cx="10909073" cy="10576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>Predicting the recovery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359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242"/>
    </mc:Choice>
    <mc:Fallback xmlns="">
      <p:transition spd="slow" advTm="4024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D4887E-2EF8-DCBC-3917-0679EE32BB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977" b="15250"/>
          <a:stretch/>
        </p:blipFill>
        <p:spPr>
          <a:xfrm>
            <a:off x="635457" y="640080"/>
            <a:ext cx="10277681" cy="360273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AB0134B-ADF5-394C-9422-FAE659AC2939}"/>
              </a:ext>
            </a:extLst>
          </p:cNvPr>
          <p:cNvSpPr txBox="1">
            <a:spLocks/>
          </p:cNvSpPr>
          <p:nvPr/>
        </p:nvSpPr>
        <p:spPr>
          <a:xfrm>
            <a:off x="635457" y="4965865"/>
            <a:ext cx="10909073" cy="10576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>Predicting the recovery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699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72"/>
    </mc:Choice>
    <mc:Fallback xmlns="">
      <p:transition spd="slow" advTm="29072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C25C7-668C-97A0-1BA8-A42FBE183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C7258-C30A-693D-9F5B-251F02E84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7138" y="2045776"/>
            <a:ext cx="9905998" cy="2411924"/>
          </a:xfrm>
        </p:spPr>
        <p:txBody>
          <a:bodyPr>
            <a:normAutofit/>
          </a:bodyPr>
          <a:lstStyle/>
          <a:p>
            <a:r>
              <a:rPr lang="en-GB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decline in well-being was observed at the beginning of the</a:t>
            </a:r>
            <a:b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first lock down period at the beginning of march 2020. </a:t>
            </a:r>
          </a:p>
          <a:p>
            <a:r>
              <a:rPr lang="en-GB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was matched with a corresponding recovery between </a:t>
            </a:r>
            <a:r>
              <a:rPr lang="en-GB" sz="18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april</a:t>
            </a:r>
            <a:r>
              <a:rPr lang="en-GB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18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july</a:t>
            </a:r>
            <a:r>
              <a:rPr lang="en-GB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as restrictions were gradually lifted. </a:t>
            </a:r>
          </a:p>
        </p:txBody>
      </p:sp>
    </p:spTree>
    <p:extLst>
      <p:ext uri="{BB962C8B-B14F-4D97-AF65-F5344CB8AC3E}">
        <p14:creationId xmlns:p14="http://schemas.microsoft.com/office/powerpoint/2010/main" val="12159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18"/>
    </mc:Choice>
    <mc:Fallback xmlns="">
      <p:transition spd="slow" advTm="19418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C25C7-668C-97A0-1BA8-A42FBE183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C7258-C30A-693D-9F5B-251F02E84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960536"/>
            <a:ext cx="9905998" cy="3030564"/>
          </a:xfrm>
        </p:spPr>
        <p:txBody>
          <a:bodyPr>
            <a:normAutofit lnSpcReduction="10000"/>
          </a:bodyPr>
          <a:lstStyle/>
          <a:p>
            <a:r>
              <a:rPr lang="en-GB" b="0" i="0" dirty="0">
                <a:effectLst/>
                <a:latin typeface="Arial" panose="020B0604020202020204" pitchFamily="34" charset="0"/>
              </a:rPr>
              <a:t>There was no association between the decline and deprivation, nor between deprivation and recovery. </a:t>
            </a:r>
          </a:p>
          <a:p>
            <a:r>
              <a:rPr lang="en-GB" b="0" i="0" dirty="0">
                <a:effectLst/>
                <a:latin typeface="Arial" panose="020B0604020202020204" pitchFamily="34" charset="0"/>
              </a:rPr>
              <a:t>The strongest predictor of decline in well-being during the lock down, was the baseline score:</a:t>
            </a:r>
          </a:p>
          <a:p>
            <a:pPr lvl="1"/>
            <a:r>
              <a:rPr lang="en-GB" b="0" i="0" dirty="0">
                <a:effectLst/>
                <a:latin typeface="Arial" panose="020B0604020202020204" pitchFamily="34" charset="0"/>
              </a:rPr>
              <a:t>with the counterintuitive finding that for those with pre-existing poor well-being, the impact of pandemic restrictions on mental health were minimal, </a:t>
            </a:r>
          </a:p>
          <a:p>
            <a:pPr lvl="1"/>
            <a:r>
              <a:rPr lang="en-GB" b="0" i="0" dirty="0">
                <a:effectLst/>
                <a:latin typeface="Arial" panose="020B0604020202020204" pitchFamily="34" charset="0"/>
              </a:rPr>
              <a:t>but for those who had previously felt well, the restrictions and the impact of the pandemic on well-being was greater.</a:t>
            </a:r>
          </a:p>
          <a:p>
            <a:r>
              <a:rPr lang="en-GB" dirty="0">
                <a:effectLst/>
                <a:latin typeface="Arial" panose="020B0604020202020204" pitchFamily="34" charset="0"/>
              </a:rPr>
              <a:t>For recovery The baseline, the degree of decline, new economic hardship, ands reporting of loneliness were all important factors</a:t>
            </a:r>
          </a:p>
        </p:txBody>
      </p:sp>
    </p:spTree>
    <p:extLst>
      <p:ext uri="{BB962C8B-B14F-4D97-AF65-F5344CB8AC3E}">
        <p14:creationId xmlns:p14="http://schemas.microsoft.com/office/powerpoint/2010/main" val="205479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005"/>
    </mc:Choice>
    <mc:Fallback xmlns="">
      <p:transition spd="slow" advTm="48005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502A0-3904-D341-BF94-C2CD27E96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CAVEATS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2EC5C-27B5-DD57-88F1-C632AB3F7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943100"/>
            <a:ext cx="9905998" cy="2101958"/>
          </a:xfrm>
        </p:spPr>
        <p:txBody>
          <a:bodyPr>
            <a:normAutofit/>
          </a:bodyPr>
          <a:lstStyle/>
          <a:p>
            <a:r>
              <a:rPr lang="en-GB" dirty="0"/>
              <a:t>IMD is at the LSOA level – may not be fine grained enough.</a:t>
            </a:r>
          </a:p>
          <a:p>
            <a:r>
              <a:rPr lang="en-GB" dirty="0"/>
              <a:t>Findings conflate: Background effects of the pandemic, lockdown, personal effects of the pandemic</a:t>
            </a:r>
          </a:p>
          <a:p>
            <a:r>
              <a:rPr lang="en-GB" dirty="0"/>
              <a:t>Sample </a:t>
            </a:r>
          </a:p>
          <a:p>
            <a:pPr lvl="1"/>
            <a:r>
              <a:rPr lang="en-GB" dirty="0"/>
              <a:t>Significant attrition between the main survey and the covid survey.</a:t>
            </a:r>
          </a:p>
        </p:txBody>
      </p:sp>
    </p:spTree>
    <p:extLst>
      <p:ext uri="{BB962C8B-B14F-4D97-AF65-F5344CB8AC3E}">
        <p14:creationId xmlns:p14="http://schemas.microsoft.com/office/powerpoint/2010/main" val="179396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202"/>
    </mc:Choice>
    <mc:Fallback xmlns="">
      <p:transition spd="slow" advTm="107202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0DF86-7829-C0A7-463E-77E3FCED3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143000"/>
          </a:xfrm>
        </p:spPr>
        <p:txBody>
          <a:bodyPr/>
          <a:lstStyle/>
          <a:p>
            <a:r>
              <a:rPr lang="en-GB" dirty="0"/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0BABA-ABAA-21A4-0770-F3D7456E2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038027"/>
            <a:ext cx="9905998" cy="2057723"/>
          </a:xfrm>
        </p:spPr>
        <p:txBody>
          <a:bodyPr/>
          <a:lstStyle/>
          <a:p>
            <a:r>
              <a:rPr lang="en-GB" dirty="0"/>
              <a:t>Murphy, J., &amp; Elliot, M. (2022). An analysis of changes in wellbeing during the COVID-19 pandemic in the UK. Discover Social Science and Health, 2(1), 1-19.</a:t>
            </a:r>
          </a:p>
        </p:txBody>
      </p:sp>
    </p:spTree>
    <p:extLst>
      <p:ext uri="{BB962C8B-B14F-4D97-AF65-F5344CB8AC3E}">
        <p14:creationId xmlns:p14="http://schemas.microsoft.com/office/powerpoint/2010/main" val="270971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95"/>
    </mc:Choice>
    <mc:Fallback xmlns="">
      <p:transition spd="slow" advTm="719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7079C-6937-E413-A41D-AFC4C1FF8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19200"/>
          </a:xfrm>
        </p:spPr>
        <p:txBody>
          <a:bodyPr/>
          <a:lstStyle/>
          <a:p>
            <a:r>
              <a:rPr lang="en-GB" dirty="0"/>
              <a:t>Overall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7BF12-AEC4-9625-82B2-9BDCE9DF2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540" y="2016701"/>
            <a:ext cx="9905998" cy="3124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effectLst/>
                <a:latin typeface="Arial" panose="020B0604020202020204" pitchFamily="34" charset="0"/>
              </a:rPr>
              <a:t>To Investigate</a:t>
            </a:r>
            <a:endParaRPr lang="en-GB" b="0" i="0" dirty="0">
              <a:effectLst/>
              <a:latin typeface="Arial" panose="020B0604020202020204" pitchFamily="34" charset="0"/>
            </a:endParaRPr>
          </a:p>
          <a:p>
            <a:r>
              <a:rPr lang="en-GB" b="0" i="0" dirty="0">
                <a:effectLst/>
                <a:latin typeface="Arial" panose="020B0604020202020204" pitchFamily="34" charset="0"/>
              </a:rPr>
              <a:t>the trajectory of well-being over the course of the first wave of the covid pandemic </a:t>
            </a:r>
          </a:p>
          <a:p>
            <a:r>
              <a:rPr lang="en-GB" b="0" i="0" dirty="0">
                <a:effectLst/>
                <a:latin typeface="Arial" panose="020B0604020202020204" pitchFamily="34" charset="0"/>
              </a:rPr>
              <a:t>whether the change in well-being is distributed equally across the population. </a:t>
            </a:r>
          </a:p>
          <a:p>
            <a:pPr lvl="1"/>
            <a:r>
              <a:rPr lang="en-GB" b="0" i="0" dirty="0">
                <a:effectLst/>
                <a:latin typeface="Arial" panose="020B0604020202020204" pitchFamily="34" charset="0"/>
              </a:rPr>
              <a:t>Whether pre-existing medical conditions, social isolation, financial stress and deprivation were predictors for changes in well-being and </a:t>
            </a:r>
          </a:p>
          <a:p>
            <a:pPr lvl="1"/>
            <a:r>
              <a:rPr lang="en-GB" b="0" i="0" dirty="0">
                <a:effectLst/>
                <a:latin typeface="Arial" panose="020B0604020202020204" pitchFamily="34" charset="0"/>
              </a:rPr>
              <a:t>whether there were community level characteristics which protect against decline.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35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85"/>
    </mc:Choice>
    <mc:Fallback xmlns="">
      <p:transition spd="slow" advTm="5118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FEA5B-137E-2AD0-600B-97892A240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06677"/>
            <a:ext cx="10058400" cy="1450757"/>
          </a:xfrm>
        </p:spPr>
        <p:txBody>
          <a:bodyPr>
            <a:normAutofit/>
          </a:bodyPr>
          <a:lstStyle/>
          <a:p>
            <a:r>
              <a:rPr lang="en-GB" dirty="0"/>
              <a:t>Psychological effects of the pandemic, lockdown and contracting covid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9B2A4-91B2-BBBF-D8B5-40AA47B20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179781"/>
            <a:ext cx="9905998" cy="2645066"/>
          </a:xfrm>
        </p:spPr>
        <p:txBody>
          <a:bodyPr/>
          <a:lstStyle/>
          <a:p>
            <a:r>
              <a:rPr lang="en-GB" dirty="0" err="1"/>
              <a:t>Daheri</a:t>
            </a:r>
            <a:r>
              <a:rPr lang="en-GB" dirty="0"/>
              <a:t> et al (2021) Psychological Impact observed across 18 countries</a:t>
            </a:r>
          </a:p>
          <a:p>
            <a:r>
              <a:rPr lang="en-GB" dirty="0"/>
              <a:t>Google trends data indicated and increase in terms like Loneliness worry and sadness during the initial stages; Brodeur et al 2021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298"/>
    </mc:Choice>
    <mc:Fallback xmlns="">
      <p:transition spd="slow" advTm="5229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B7511-3596-CDC0-0627-68F83B30E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Data and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73E76-9A95-28BC-F596-731A38AA0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028824"/>
            <a:ext cx="9905998" cy="3124201"/>
          </a:xfrm>
        </p:spPr>
        <p:txBody>
          <a:bodyPr>
            <a:normAutofit fontScale="92500" lnSpcReduction="10000"/>
          </a:bodyPr>
          <a:lstStyle/>
          <a:p>
            <a:r>
              <a:rPr lang="en-GB" b="0" i="0" dirty="0">
                <a:effectLst/>
                <a:latin typeface="Arial" panose="020B0604020202020204" pitchFamily="34" charset="0"/>
              </a:rPr>
              <a:t>the first four waves of the Understanding Society COVID-19 survey</a:t>
            </a:r>
          </a:p>
          <a:p>
            <a:pPr lvl="1"/>
            <a:r>
              <a:rPr lang="en-GB" b="0" i="0" dirty="0">
                <a:effectLst/>
                <a:latin typeface="Arial" panose="020B0604020202020204" pitchFamily="34" charset="0"/>
              </a:rPr>
              <a:t>with wave nine of the main us survey used as </a:t>
            </a:r>
            <a:r>
              <a:rPr lang="en-GB" dirty="0">
                <a:effectLst/>
                <a:latin typeface="Arial" panose="020B0604020202020204" pitchFamily="34" charset="0"/>
              </a:rPr>
              <a:t>the </a:t>
            </a:r>
            <a:r>
              <a:rPr lang="en-GB" b="0" i="0" dirty="0">
                <a:effectLst/>
                <a:latin typeface="Arial" panose="020B0604020202020204" pitchFamily="34" charset="0"/>
              </a:rPr>
              <a:t>baseline. </a:t>
            </a:r>
          </a:p>
          <a:p>
            <a:r>
              <a:rPr lang="en-GB" b="0" i="0" dirty="0">
                <a:effectLst/>
                <a:latin typeface="Arial" panose="020B0604020202020204" pitchFamily="34" charset="0"/>
              </a:rPr>
              <a:t>outcome variable: the General Health Questionnaire (GHQ-12)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caseness</a:t>
            </a:r>
            <a:r>
              <a:rPr lang="en-GB" b="0" i="0" dirty="0">
                <a:effectLst/>
                <a:latin typeface="Arial" panose="020B0604020202020204" pitchFamily="34" charset="0"/>
              </a:rPr>
              <a:t> score.</a:t>
            </a:r>
          </a:p>
          <a:p>
            <a:pPr lvl="1"/>
            <a:r>
              <a:rPr lang="en-GB" dirty="0">
                <a:effectLst/>
                <a:latin typeface="Arial" panose="020B0604020202020204" pitchFamily="34" charset="0"/>
              </a:rPr>
              <a:t>Impact of the onset of the pandemic/lockdown was captured through the difference between wave 9 of the main survey and wave 1 of the covid survey </a:t>
            </a:r>
          </a:p>
          <a:p>
            <a:pPr lvl="1"/>
            <a:r>
              <a:rPr lang="en-GB" dirty="0">
                <a:effectLst/>
                <a:latin typeface="Arial" panose="020B0604020202020204" pitchFamily="34" charset="0"/>
              </a:rPr>
              <a:t>the trajectory through to the first relaxation of restrictions was measured through the first four waves.</a:t>
            </a:r>
          </a:p>
          <a:p>
            <a:r>
              <a:rPr lang="en-GB" dirty="0">
                <a:effectLst/>
                <a:latin typeface="Arial" panose="020B0604020202020204" pitchFamily="34" charset="0"/>
              </a:rPr>
              <a:t>Two different sets of OLS regression models – one for the initial response and the a separate one for the decline</a:t>
            </a:r>
          </a:p>
          <a:p>
            <a:pPr lvl="1"/>
            <a:r>
              <a:rPr lang="en-GB" dirty="0">
                <a:effectLst/>
                <a:latin typeface="Arial" panose="020B0604020202020204" pitchFamily="34" charset="0"/>
              </a:rPr>
              <a:t>Wave 4 longitudinal weights were used in all models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600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990"/>
    </mc:Choice>
    <mc:Fallback xmlns="">
      <p:transition spd="slow" advTm="7099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29F1B-5609-967B-B82A-E4FA2D3DC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Explanatory variables of interest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8F202-2A7C-5FCA-85E9-5B808F09C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26672"/>
            <a:ext cx="9905998" cy="3124201"/>
          </a:xfrm>
        </p:spPr>
        <p:txBody>
          <a:bodyPr/>
          <a:lstStyle/>
          <a:p>
            <a:r>
              <a:rPr lang="en-GB" dirty="0"/>
              <a:t>Deprivation Indicator (IMD-DECILE by LSOA)</a:t>
            </a:r>
          </a:p>
          <a:p>
            <a:r>
              <a:rPr lang="en-GB" dirty="0"/>
              <a:t>Community Cohesion</a:t>
            </a:r>
          </a:p>
          <a:p>
            <a:r>
              <a:rPr lang="en-GB" dirty="0"/>
              <a:t>Loneliness (and change therein)</a:t>
            </a:r>
          </a:p>
          <a:p>
            <a:r>
              <a:rPr lang="en-GB" dirty="0"/>
              <a:t>Bassline wellbeing</a:t>
            </a:r>
          </a:p>
          <a:p>
            <a:pPr lvl="1"/>
            <a:r>
              <a:rPr lang="en-GB" dirty="0"/>
              <a:t>And for recovery model the size of change to wave 1</a:t>
            </a:r>
          </a:p>
          <a:p>
            <a:r>
              <a:rPr lang="en-GB" dirty="0"/>
              <a:t>Financial crisis (use of Foodbanks in the last 4 weeks)</a:t>
            </a:r>
          </a:p>
          <a:p>
            <a:r>
              <a:rPr lang="en-GB" dirty="0"/>
              <a:t>Reduction of income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223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198"/>
    </mc:Choice>
    <mc:Fallback xmlns="">
      <p:transition spd="slow" advTm="7819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29F1B-5609-967B-B82A-E4FA2D3DC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Covariates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8F202-2A7C-5FCA-85E9-5B808F09C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995055"/>
            <a:ext cx="9905998" cy="2348346"/>
          </a:xfrm>
        </p:spPr>
        <p:txBody>
          <a:bodyPr/>
          <a:lstStyle/>
          <a:p>
            <a:r>
              <a:rPr lang="en-GB" dirty="0"/>
              <a:t>Age</a:t>
            </a:r>
          </a:p>
          <a:p>
            <a:r>
              <a:rPr lang="en-GB" dirty="0"/>
              <a:t>Ethnic minority indicator</a:t>
            </a:r>
          </a:p>
          <a:p>
            <a:r>
              <a:rPr lang="en-GB" dirty="0"/>
              <a:t>Deprivation Indicator (Existing health conditions indicator)</a:t>
            </a:r>
          </a:p>
        </p:txBody>
      </p:sp>
    </p:spTree>
    <p:extLst>
      <p:ext uri="{BB962C8B-B14F-4D97-AF65-F5344CB8AC3E}">
        <p14:creationId xmlns:p14="http://schemas.microsoft.com/office/powerpoint/2010/main" val="46316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02"/>
    </mc:Choice>
    <mc:Fallback xmlns="">
      <p:transition spd="slow" advTm="1560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A9043D-633C-3C4F-429B-F19E5371A1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384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38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266"/>
    </mc:Choice>
    <mc:Fallback xmlns="">
      <p:transition spd="slow" advTm="7626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83B93-8605-A748-87AF-40C32FDF9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126" y="4873502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>Predicting the decline in wellbeing</a:t>
            </a:r>
          </a:p>
        </p:txBody>
      </p:sp>
      <p:pic>
        <p:nvPicPr>
          <p:cNvPr id="5" name="Content Placeholder 4" descr="A screenshot of a graph&#10;&#10;Description automatically generated with low confidence">
            <a:extLst>
              <a:ext uri="{FF2B5EF4-FFF2-40B4-BE49-F238E27FC236}">
                <a16:creationId xmlns:a16="http://schemas.microsoft.com/office/drawing/2014/main" id="{5DF6FCB5-491F-B0BE-75A3-B6FD5FC821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68"/>
          <a:stretch/>
        </p:blipFill>
        <p:spPr>
          <a:xfrm>
            <a:off x="635457" y="640080"/>
            <a:ext cx="10277595" cy="360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32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733"/>
    </mc:Choice>
    <mc:Fallback xmlns="">
      <p:transition spd="slow" advTm="4673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59AF9C7-F315-A837-7A60-FBA3013970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752" r="-1" b="953"/>
          <a:stretch/>
        </p:blipFill>
        <p:spPr>
          <a:xfrm>
            <a:off x="635457" y="640080"/>
            <a:ext cx="10916463" cy="360273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D9515B1-7AEB-B422-4A47-8F4A944B1FFA}"/>
              </a:ext>
            </a:extLst>
          </p:cNvPr>
          <p:cNvSpPr txBox="1">
            <a:spLocks/>
          </p:cNvSpPr>
          <p:nvPr/>
        </p:nvSpPr>
        <p:spPr>
          <a:xfrm>
            <a:off x="717126" y="4873502"/>
            <a:ext cx="10909073" cy="10576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>Predicting the decline in wellbeing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193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345"/>
    </mc:Choice>
    <mc:Fallback xmlns="">
      <p:transition spd="slow" advTm="59345"/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1515</TotalTime>
  <Words>550</Words>
  <Application>Microsoft Office PowerPoint</Application>
  <PresentationFormat>Widescreen</PresentationFormat>
  <Paragraphs>54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Retrospect</vt:lpstr>
      <vt:lpstr>An analysis of changes in well-being during the COVID-19 pandemic in the UK using understanding society</vt:lpstr>
      <vt:lpstr>Overall Purpose</vt:lpstr>
      <vt:lpstr>Psychological effects of the pandemic, lockdown and contracting covid</vt:lpstr>
      <vt:lpstr>Data and methods</vt:lpstr>
      <vt:lpstr>Explanatory variables of interest</vt:lpstr>
      <vt:lpstr>Covariates</vt:lpstr>
      <vt:lpstr>PowerPoint Presentation</vt:lpstr>
      <vt:lpstr>Predicting the decline in wellbeing</vt:lpstr>
      <vt:lpstr>PowerPoint Presentation</vt:lpstr>
      <vt:lpstr>PowerPoint Presentation</vt:lpstr>
      <vt:lpstr>Predicting the recovery</vt:lpstr>
      <vt:lpstr>PowerPoint Presentation</vt:lpstr>
      <vt:lpstr>PowerPoint Presentation</vt:lpstr>
      <vt:lpstr>Conclusions</vt:lpstr>
      <vt:lpstr>Conclusions</vt:lpstr>
      <vt:lpstr>CAVEATS</vt:lpstr>
      <vt:lpstr>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analysis of changes in well-being during the COVID-19 pandemic in the UK</dc:title>
  <dc:creator>Mark Elliot</dc:creator>
  <cp:lastModifiedBy>Gil Dekel</cp:lastModifiedBy>
  <cp:revision>14</cp:revision>
  <dcterms:created xsi:type="dcterms:W3CDTF">2022-09-13T07:10:37Z</dcterms:created>
  <dcterms:modified xsi:type="dcterms:W3CDTF">2023-06-04T15:12:41Z</dcterms:modified>
</cp:coreProperties>
</file>